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284" autoAdjust="0"/>
  </p:normalViewPr>
  <p:slideViewPr>
    <p:cSldViewPr snapToGrid="0">
      <p:cViewPr varScale="1">
        <p:scale>
          <a:sx n="49" d="100"/>
          <a:sy n="49" d="100"/>
        </p:scale>
        <p:origin x="145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29A7D1-6BE0-4A13-92C0-6890E4295E19}" type="datetimeFigureOut">
              <a:rPr lang="en-US" smtClean="0"/>
              <a:t>8/9/2020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257B3-8D04-4A3D-B84E-E801F79CCC4A}" type="slidenum">
              <a:rPr lang="en-US" smtClean="0"/>
              <a:t>‹#›</a:t>
            </a:fld>
            <a:endParaRPr lang="en-US"/>
          </a:p>
        </p:txBody>
      </p:sp>
    </p:spTree>
    <p:extLst>
      <p:ext uri="{BB962C8B-B14F-4D97-AF65-F5344CB8AC3E}">
        <p14:creationId xmlns:p14="http://schemas.microsoft.com/office/powerpoint/2010/main" val="221389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akesidecluster.weebly.co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video brought to you by the Lakeside Cluster Summit. This is the group of schools that belongs to the Henderson Middle and Lakeside High School attendance area. </a:t>
            </a:r>
          </a:p>
          <a:p>
            <a:r>
              <a:rPr lang="en-US" dirty="0"/>
              <a:t>Today we want to explain how to get started in DeKalb Public School. </a:t>
            </a:r>
          </a:p>
          <a:p>
            <a:r>
              <a:rPr lang="en-US" dirty="0"/>
              <a:t>Part 1 explains enrolment and registration</a:t>
            </a:r>
          </a:p>
        </p:txBody>
      </p:sp>
      <p:sp>
        <p:nvSpPr>
          <p:cNvPr id="4" name="Slide Number Placeholder 3"/>
          <p:cNvSpPr>
            <a:spLocks noGrp="1"/>
          </p:cNvSpPr>
          <p:nvPr>
            <p:ph type="sldNum" sz="quarter" idx="5"/>
          </p:nvPr>
        </p:nvSpPr>
        <p:spPr/>
        <p:txBody>
          <a:bodyPr/>
          <a:lstStyle/>
          <a:p>
            <a:fld id="{6E1257B3-8D04-4A3D-B84E-E801F79CCC4A}" type="slidenum">
              <a:rPr lang="en-US" smtClean="0"/>
              <a:t>1</a:t>
            </a:fld>
            <a:endParaRPr lang="en-US"/>
          </a:p>
        </p:txBody>
      </p:sp>
    </p:spTree>
    <p:extLst>
      <p:ext uri="{BB962C8B-B14F-4D97-AF65-F5344CB8AC3E}">
        <p14:creationId xmlns:p14="http://schemas.microsoft.com/office/powerpoint/2010/main" val="166652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steps you take to register your child at your school.</a:t>
            </a:r>
          </a:p>
          <a:p>
            <a:pPr marL="228600" indent="-228600">
              <a:buAutoNum type="arabicPeriod"/>
            </a:pPr>
            <a:r>
              <a:rPr lang="en-US" dirty="0"/>
              <a:t>First is enrolling your child in the DeKalb County School System.  </a:t>
            </a:r>
          </a:p>
          <a:p>
            <a:pPr marL="228600" indent="-228600">
              <a:buAutoNum type="arabicPeriod"/>
            </a:pPr>
            <a:r>
              <a:rPr lang="en-US" dirty="0"/>
              <a:t>Next is registering your child at the school they will attend</a:t>
            </a:r>
          </a:p>
          <a:p>
            <a:pPr marL="228600" indent="-228600">
              <a:buAutoNum type="arabicPeriod"/>
            </a:pPr>
            <a:r>
              <a:rPr lang="en-US" dirty="0"/>
              <a:t>Next is confirming registration.  </a:t>
            </a:r>
          </a:p>
          <a:p>
            <a:pPr marL="0" indent="0">
              <a:buNone/>
            </a:pPr>
            <a:r>
              <a:rPr lang="en-US" dirty="0"/>
              <a:t>Enrollment is for new students, registration is for students who change schools, and confirming registration happens every year</a:t>
            </a:r>
          </a:p>
        </p:txBody>
      </p:sp>
      <p:sp>
        <p:nvSpPr>
          <p:cNvPr id="4" name="Slide Number Placeholder 3"/>
          <p:cNvSpPr>
            <a:spLocks noGrp="1"/>
          </p:cNvSpPr>
          <p:nvPr>
            <p:ph type="sldNum" sz="quarter" idx="5"/>
          </p:nvPr>
        </p:nvSpPr>
        <p:spPr/>
        <p:txBody>
          <a:bodyPr/>
          <a:lstStyle/>
          <a:p>
            <a:fld id="{6E1257B3-8D04-4A3D-B84E-E801F79CCC4A}" type="slidenum">
              <a:rPr lang="en-US" smtClean="0"/>
              <a:t>2</a:t>
            </a:fld>
            <a:endParaRPr lang="en-US"/>
          </a:p>
        </p:txBody>
      </p:sp>
    </p:spTree>
    <p:extLst>
      <p:ext uri="{BB962C8B-B14F-4D97-AF65-F5344CB8AC3E}">
        <p14:creationId xmlns:p14="http://schemas.microsoft.com/office/powerpoint/2010/main" val="78920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question to ask is: What does “New Student” even mean? </a:t>
            </a:r>
          </a:p>
          <a:p>
            <a:r>
              <a:rPr lang="en-US" dirty="0"/>
              <a:t>You already guessed that your child is not new if they attended the same school. But your child is also not new if you still live in the area and your child is switching from elementary to middle or from middle to high school. This is called ‘feeder schools’ – in the Lakeside district we have 7 elementary schools that feed into Henderson Middle, and Henderson Middle feeds into Lakeside. </a:t>
            </a:r>
          </a:p>
          <a:p>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3</a:t>
            </a:fld>
            <a:endParaRPr lang="en-US"/>
          </a:p>
        </p:txBody>
      </p:sp>
    </p:spTree>
    <p:extLst>
      <p:ext uri="{BB962C8B-B14F-4D97-AF65-F5344CB8AC3E}">
        <p14:creationId xmlns:p14="http://schemas.microsoft.com/office/powerpoint/2010/main" val="3483356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 child is not new:</a:t>
            </a:r>
          </a:p>
          <a:p>
            <a:r>
              <a:rPr lang="en-US" dirty="0"/>
              <a:t>You don’t have to enroll, that’s done. Your child has a Student ID. </a:t>
            </a:r>
          </a:p>
          <a:p>
            <a:r>
              <a:rPr lang="en-US" dirty="0"/>
              <a:t>You don’t have to register; the school has your child on their list</a:t>
            </a:r>
          </a:p>
          <a:p>
            <a:r>
              <a:rPr lang="en-US" dirty="0"/>
              <a:t>You do have to confirm registration. This means showing a proof of residence, like a gas, water, electric bill, or lease. </a:t>
            </a:r>
          </a:p>
          <a:p>
            <a:r>
              <a:rPr lang="en-US" dirty="0"/>
              <a:t>In 2020, wait for instructions about when and how to show the proof of residence </a:t>
            </a:r>
          </a:p>
          <a:p>
            <a:r>
              <a:rPr lang="en-US" dirty="0"/>
              <a:t>If your child is not new, you can skip the rest of this video! </a:t>
            </a:r>
          </a:p>
          <a:p>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4</a:t>
            </a:fld>
            <a:endParaRPr lang="en-US"/>
          </a:p>
        </p:txBody>
      </p:sp>
    </p:spTree>
    <p:extLst>
      <p:ext uri="{BB962C8B-B14F-4D97-AF65-F5344CB8AC3E}">
        <p14:creationId xmlns:p14="http://schemas.microsoft.com/office/powerpoint/2010/main" val="3108807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 child is transferring from another DeKalb school, like if you moved, or are changing from a charter, theme, or magnet school, your child is already enrolled and has a student ID. You do need to register your child at the new school. You start by contacting your old school to transfer your child’s records. They can explain what you need to do. </a:t>
            </a:r>
          </a:p>
          <a:p>
            <a:endParaRPr lang="en-US" dirty="0"/>
          </a:p>
          <a:p>
            <a:r>
              <a:rPr lang="en-US" dirty="0"/>
              <a:t> If you transferred in the spring, you need to confirm registration by providing a proof of residence in the summer. </a:t>
            </a:r>
          </a:p>
          <a:p>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5</a:t>
            </a:fld>
            <a:endParaRPr lang="en-US"/>
          </a:p>
        </p:txBody>
      </p:sp>
    </p:spTree>
    <p:extLst>
      <p:ext uri="{BB962C8B-B14F-4D97-AF65-F5344CB8AC3E}">
        <p14:creationId xmlns:p14="http://schemas.microsoft.com/office/powerpoint/2010/main" val="1345361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child is new to DeKalb County Public schools if they are starting PreK or Kindergarten, if they are coming from a private or home school, or if you moved to DeKalb County from a different school district. You need to start by enrolling your child.</a:t>
            </a:r>
          </a:p>
          <a:p>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6</a:t>
            </a:fld>
            <a:endParaRPr lang="en-US"/>
          </a:p>
        </p:txBody>
      </p:sp>
    </p:spTree>
    <p:extLst>
      <p:ext uri="{BB962C8B-B14F-4D97-AF65-F5344CB8AC3E}">
        <p14:creationId xmlns:p14="http://schemas.microsoft.com/office/powerpoint/2010/main" val="1811839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ways to enroll: If your child’s primary language is English and they were born in the US, you need to enroll your child online. Go to www.dekalbschoolsga.org/online-registration and click on New Students</a:t>
            </a:r>
          </a:p>
          <a:p>
            <a:endParaRPr lang="en-US" dirty="0"/>
          </a:p>
          <a:p>
            <a:r>
              <a:rPr lang="en-US" sz="1200" b="0" i="0" kern="1200" dirty="0">
                <a:solidFill>
                  <a:schemeClr val="tx1"/>
                </a:solidFill>
                <a:effectLst/>
                <a:latin typeface="+mn-lt"/>
                <a:ea typeface="+mn-ea"/>
                <a:cs typeface="+mn-cs"/>
              </a:rPr>
              <a:t>If your home language is not English, or your child was born outside of the US, you must enroll through the Dekalb International Welcome Center. Please schedule an appointment as soon as possible. They can be reached at (678)538-5246.</a:t>
            </a:r>
            <a:endParaRPr lang="en-US" dirty="0"/>
          </a:p>
          <a:p>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7</a:t>
            </a:fld>
            <a:endParaRPr lang="en-US"/>
          </a:p>
        </p:txBody>
      </p:sp>
    </p:spTree>
    <p:extLst>
      <p:ext uri="{BB962C8B-B14F-4D97-AF65-F5344CB8AC3E}">
        <p14:creationId xmlns:p14="http://schemas.microsoft.com/office/powerpoint/2010/main" val="350086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End of Part 2. </a:t>
            </a:r>
            <a:br>
              <a:rPr lang="en-US" sz="1800" b="1" dirty="0"/>
            </a:br>
            <a:r>
              <a:rPr lang="en-US" sz="1800" b="1" dirty="0"/>
              <a:t>We hope this was helpful.</a:t>
            </a:r>
            <a:br>
              <a:rPr lang="en-US" sz="1800" b="1" dirty="0"/>
            </a:br>
            <a:br>
              <a:rPr lang="en-US" sz="1800" b="1" dirty="0"/>
            </a:br>
            <a:r>
              <a:rPr lang="en-US" sz="1200" b="1" dirty="0"/>
              <a:t>This presentation was brought to you by the Lakeside Cluster Summit Communications Committee</a:t>
            </a:r>
            <a:br>
              <a:rPr lang="en-US" sz="1200" b="1" dirty="0"/>
            </a:br>
            <a:r>
              <a:rPr lang="en-US" sz="1200" b="1" dirty="0"/>
              <a:t>We are a volunteer organization helping parents in our Henderson Middle and Lakeside High cluster of schools.</a:t>
            </a:r>
            <a:br>
              <a:rPr lang="en-US" sz="1200" b="1" dirty="0"/>
            </a:br>
            <a:r>
              <a:rPr lang="en-US" sz="1200" b="1" dirty="0"/>
              <a:t>Learn more at </a:t>
            </a:r>
            <a:r>
              <a:rPr lang="en-US" sz="1200" b="1" dirty="0">
                <a:hlinkClick r:id="rId3"/>
              </a:rPr>
              <a:t>https://lakesidecluster.weebly.com/</a:t>
            </a:r>
            <a:endParaRPr lang="en-US" dirty="0"/>
          </a:p>
        </p:txBody>
      </p:sp>
      <p:sp>
        <p:nvSpPr>
          <p:cNvPr id="4" name="Slide Number Placeholder 3"/>
          <p:cNvSpPr>
            <a:spLocks noGrp="1"/>
          </p:cNvSpPr>
          <p:nvPr>
            <p:ph type="sldNum" sz="quarter" idx="5"/>
          </p:nvPr>
        </p:nvSpPr>
        <p:spPr/>
        <p:txBody>
          <a:bodyPr/>
          <a:lstStyle/>
          <a:p>
            <a:fld id="{6E1257B3-8D04-4A3D-B84E-E801F79CCC4A}" type="slidenum">
              <a:rPr lang="en-US" smtClean="0"/>
              <a:t>8</a:t>
            </a:fld>
            <a:endParaRPr lang="en-US"/>
          </a:p>
        </p:txBody>
      </p:sp>
    </p:spTree>
    <p:extLst>
      <p:ext uri="{BB962C8B-B14F-4D97-AF65-F5344CB8AC3E}">
        <p14:creationId xmlns:p14="http://schemas.microsoft.com/office/powerpoint/2010/main" val="244407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EA1E080-4CD9-4D00-8A77-C80B3775A095}" type="datetimeFigureOut">
              <a:rPr lang="en-US" smtClean="0"/>
              <a:t>8/9/2020</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2E808AE-A258-4A80-9355-FD4C98B35556}" type="slidenum">
              <a:rPr lang="en-US" smtClean="0"/>
              <a:t>‹#›</a:t>
            </a:fld>
            <a:endParaRPr lang="en-US"/>
          </a:p>
        </p:txBody>
      </p:sp>
    </p:spTree>
    <p:extLst>
      <p:ext uri="{BB962C8B-B14F-4D97-AF65-F5344CB8AC3E}">
        <p14:creationId xmlns:p14="http://schemas.microsoft.com/office/powerpoint/2010/main" val="2013410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1E080-4CD9-4D00-8A77-C80B3775A095}"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371929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1E080-4CD9-4D00-8A77-C80B3775A095}"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115838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1E080-4CD9-4D00-8A77-C80B3775A095}"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96562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A1E080-4CD9-4D00-8A77-C80B3775A095}" type="datetimeFigureOut">
              <a:rPr lang="en-US" smtClean="0"/>
              <a:t>8/9/2020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106062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A1E080-4CD9-4D00-8A77-C80B3775A095}" type="datetimeFigureOut">
              <a:rPr lang="en-US" smtClean="0"/>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302310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A1E080-4CD9-4D00-8A77-C80B3775A095}" type="datetimeFigureOut">
              <a:rPr lang="en-US" smtClean="0"/>
              <a:t>8/9/2020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128851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A1E080-4CD9-4D00-8A77-C80B3775A095}" type="datetimeFigureOut">
              <a:rPr lang="en-US" smtClean="0"/>
              <a:t>8/9/2020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149559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1E080-4CD9-4D00-8A77-C80B3775A095}" type="datetimeFigureOut">
              <a:rPr lang="en-US" smtClean="0"/>
              <a:t>8/9/2020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808AE-A258-4A80-9355-FD4C98B35556}" type="slidenum">
              <a:rPr lang="en-US" smtClean="0"/>
              <a:t>‹#›</a:t>
            </a:fld>
            <a:endParaRPr lang="en-US"/>
          </a:p>
        </p:txBody>
      </p:sp>
    </p:spTree>
    <p:extLst>
      <p:ext uri="{BB962C8B-B14F-4D97-AF65-F5344CB8AC3E}">
        <p14:creationId xmlns:p14="http://schemas.microsoft.com/office/powerpoint/2010/main" val="128544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EEA1E080-4CD9-4D00-8A77-C80B3775A095}" type="datetimeFigureOut">
              <a:rPr lang="en-US" smtClean="0"/>
              <a:t>8/9/2020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2E808AE-A258-4A80-9355-FD4C98B35556}" type="slidenum">
              <a:rPr lang="en-US" smtClean="0"/>
              <a:t>‹#›</a:t>
            </a:fld>
            <a:endParaRPr lang="en-US"/>
          </a:p>
        </p:txBody>
      </p:sp>
    </p:spTree>
    <p:extLst>
      <p:ext uri="{BB962C8B-B14F-4D97-AF65-F5344CB8AC3E}">
        <p14:creationId xmlns:p14="http://schemas.microsoft.com/office/powerpoint/2010/main" val="52797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EA1E080-4CD9-4D00-8A77-C80B3775A095}" type="datetimeFigureOut">
              <a:rPr lang="en-US" smtClean="0"/>
              <a:t>8/9/2020</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2E808AE-A258-4A80-9355-FD4C98B35556}" type="slidenum">
              <a:rPr lang="en-US" smtClean="0"/>
              <a:t>‹#›</a:t>
            </a:fld>
            <a:endParaRPr lang="en-US"/>
          </a:p>
        </p:txBody>
      </p:sp>
    </p:spTree>
    <p:extLst>
      <p:ext uri="{BB962C8B-B14F-4D97-AF65-F5344CB8AC3E}">
        <p14:creationId xmlns:p14="http://schemas.microsoft.com/office/powerpoint/2010/main" val="96104328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EA1E080-4CD9-4D00-8A77-C80B3775A095}" type="datetimeFigureOut">
              <a:rPr lang="en-US" smtClean="0"/>
              <a:t>8/9/2020</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2E808AE-A258-4A80-9355-FD4C98B35556}" type="slidenum">
              <a:rPr lang="en-US" smtClean="0"/>
              <a:t>‹#›</a:t>
            </a:fld>
            <a:endParaRPr lang="en-US"/>
          </a:p>
        </p:txBody>
      </p:sp>
    </p:spTree>
    <p:extLst>
      <p:ext uri="{BB962C8B-B14F-4D97-AF65-F5344CB8AC3E}">
        <p14:creationId xmlns:p14="http://schemas.microsoft.com/office/powerpoint/2010/main" val="469809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dekalbschoolsga.org/online-registration/new-student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lakesidecluster.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p:txBody>
          <a:bodyPr/>
          <a:lstStyle/>
          <a:p>
            <a:r>
              <a:rPr lang="en-US" b="1" dirty="0"/>
              <a:t>Getting Started in DeKalb Public School</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p:txBody>
          <a:bodyPr>
            <a:normAutofit/>
          </a:bodyPr>
          <a:lstStyle/>
          <a:p>
            <a:r>
              <a:rPr lang="en-US" sz="4800" b="1" dirty="0"/>
              <a:t>Part 1: All about Enrollment and Registration</a:t>
            </a: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Tree>
    <p:extLst>
      <p:ext uri="{BB962C8B-B14F-4D97-AF65-F5344CB8AC3E}">
        <p14:creationId xmlns:p14="http://schemas.microsoft.com/office/powerpoint/2010/main" val="49181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611454"/>
            <a:ext cx="10782300" cy="1058333"/>
          </a:xfrm>
        </p:spPr>
        <p:txBody>
          <a:bodyPr/>
          <a:lstStyle/>
          <a:p>
            <a:r>
              <a:rPr lang="en-US" sz="6000" b="1" dirty="0"/>
              <a:t>There are 3 steps to registration:</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a:xfrm>
            <a:off x="708455" y="3043451"/>
            <a:ext cx="9985336" cy="2436231"/>
          </a:xfrm>
        </p:spPr>
        <p:txBody>
          <a:bodyPr>
            <a:normAutofit/>
          </a:bodyPr>
          <a:lstStyle/>
          <a:p>
            <a:pPr marL="914400" indent="-914400">
              <a:buAutoNum type="arabicPeriod"/>
            </a:pPr>
            <a:r>
              <a:rPr lang="en-US" sz="3600" b="1" dirty="0">
                <a:latin typeface="+mn-lt"/>
              </a:rPr>
              <a:t>Enrollment in the DeKalb County School System</a:t>
            </a:r>
          </a:p>
          <a:p>
            <a:pPr marL="914400" indent="-914400">
              <a:buAutoNum type="arabicPeriod"/>
            </a:pPr>
            <a:r>
              <a:rPr lang="en-US" sz="3600" b="1" dirty="0">
                <a:latin typeface="+mn-lt"/>
              </a:rPr>
              <a:t>Registration at the school</a:t>
            </a:r>
          </a:p>
          <a:p>
            <a:pPr marL="914400" indent="-914400">
              <a:buAutoNum type="arabicPeriod"/>
            </a:pPr>
            <a:r>
              <a:rPr lang="en-US" sz="3600" b="1" dirty="0">
                <a:latin typeface="+mn-lt"/>
              </a:rPr>
              <a:t>Confirming registration</a:t>
            </a: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
        <p:nvSpPr>
          <p:cNvPr id="7" name="Speech Bubble: Oval 6">
            <a:extLst>
              <a:ext uri="{FF2B5EF4-FFF2-40B4-BE49-F238E27FC236}">
                <a16:creationId xmlns:a16="http://schemas.microsoft.com/office/drawing/2014/main" id="{8137654C-589C-4C61-9159-7FEF8A15C0AD}"/>
              </a:ext>
            </a:extLst>
          </p:cNvPr>
          <p:cNvSpPr/>
          <p:nvPr/>
        </p:nvSpPr>
        <p:spPr>
          <a:xfrm>
            <a:off x="5379930" y="1712427"/>
            <a:ext cx="2546515" cy="1058333"/>
          </a:xfrm>
          <a:prstGeom prst="wedgeEllipseCallout">
            <a:avLst>
              <a:gd name="adj1" fmla="val -146503"/>
              <a:gd name="adj2" fmla="val 85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This is for </a:t>
            </a:r>
            <a:r>
              <a:rPr lang="en-US" sz="2400" b="1" dirty="0">
                <a:solidFill>
                  <a:srgbClr val="FF0000"/>
                </a:solidFill>
                <a:effectLst>
                  <a:outerShdw blurRad="38100" dist="38100" dir="2700000" algn="tl">
                    <a:srgbClr val="000000">
                      <a:alpha val="43137"/>
                    </a:srgbClr>
                  </a:outerShdw>
                </a:effectLst>
              </a:rPr>
              <a:t>new </a:t>
            </a:r>
            <a:r>
              <a:rPr lang="en-US" b="1" dirty="0"/>
              <a:t>students!</a:t>
            </a:r>
          </a:p>
        </p:txBody>
      </p:sp>
      <p:sp>
        <p:nvSpPr>
          <p:cNvPr id="21" name="Speech Bubble: Oval 20">
            <a:extLst>
              <a:ext uri="{FF2B5EF4-FFF2-40B4-BE49-F238E27FC236}">
                <a16:creationId xmlns:a16="http://schemas.microsoft.com/office/drawing/2014/main" id="{963F8D18-4C9C-43AE-A2B1-A1D5DD42E2EA}"/>
              </a:ext>
            </a:extLst>
          </p:cNvPr>
          <p:cNvSpPr/>
          <p:nvPr/>
        </p:nvSpPr>
        <p:spPr>
          <a:xfrm>
            <a:off x="9011963" y="3971816"/>
            <a:ext cx="1888710" cy="1407349"/>
          </a:xfrm>
          <a:prstGeom prst="wedgeEllipseCallout">
            <a:avLst>
              <a:gd name="adj1" fmla="val -197085"/>
              <a:gd name="adj2" fmla="val -487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This is for students who change schools</a:t>
            </a:r>
          </a:p>
        </p:txBody>
      </p:sp>
      <p:sp>
        <p:nvSpPr>
          <p:cNvPr id="22" name="Speech Bubble: Oval 21">
            <a:extLst>
              <a:ext uri="{FF2B5EF4-FFF2-40B4-BE49-F238E27FC236}">
                <a16:creationId xmlns:a16="http://schemas.microsoft.com/office/drawing/2014/main" id="{7B06DDA7-D3DA-4BB4-8276-340A4A35E1B0}"/>
              </a:ext>
            </a:extLst>
          </p:cNvPr>
          <p:cNvSpPr/>
          <p:nvPr/>
        </p:nvSpPr>
        <p:spPr>
          <a:xfrm>
            <a:off x="6057547" y="5409822"/>
            <a:ext cx="2229296" cy="1217346"/>
          </a:xfrm>
          <a:prstGeom prst="wedgeEllipseCallout">
            <a:avLst>
              <a:gd name="adj1" fmla="val -102621"/>
              <a:gd name="adj2" fmla="val -1053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This happens every year  </a:t>
            </a:r>
          </a:p>
        </p:txBody>
      </p:sp>
    </p:spTree>
    <p:extLst>
      <p:ext uri="{BB962C8B-B14F-4D97-AF65-F5344CB8AC3E}">
        <p14:creationId xmlns:p14="http://schemas.microsoft.com/office/powerpoint/2010/main" val="102047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0"/>
            <a:ext cx="10782300" cy="1669787"/>
          </a:xfrm>
        </p:spPr>
        <p:txBody>
          <a:bodyPr/>
          <a:lstStyle/>
          <a:p>
            <a:r>
              <a:rPr lang="en-US" sz="6000" b="1" dirty="0"/>
              <a:t>So – is my child a new student who needs to enroll?</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a:xfrm>
            <a:off x="632056" y="2171616"/>
            <a:ext cx="10782300" cy="3801324"/>
          </a:xfrm>
        </p:spPr>
        <p:txBody>
          <a:bodyPr>
            <a:normAutofit/>
          </a:bodyPr>
          <a:lstStyle/>
          <a:p>
            <a:pPr marL="914400" indent="-914400">
              <a:buFont typeface="Arial" panose="020B0604020202020204" pitchFamily="34" charset="0"/>
              <a:buChar char="•"/>
            </a:pPr>
            <a:r>
              <a:rPr lang="en-US" sz="3600" b="1" dirty="0">
                <a:latin typeface="+mn-lt"/>
              </a:rPr>
              <a:t>Did your child attend the same school last year? </a:t>
            </a:r>
          </a:p>
          <a:p>
            <a:pPr marL="1949450" indent="-914400">
              <a:buFont typeface="Calibri Light" panose="020F0302020204030204" pitchFamily="34" charset="0"/>
              <a:buChar char="→"/>
            </a:pPr>
            <a:r>
              <a:rPr lang="en-US" sz="3600" b="1" dirty="0">
                <a:solidFill>
                  <a:srgbClr val="002060"/>
                </a:solidFill>
                <a:latin typeface="+mn-lt"/>
              </a:rPr>
              <a:t>Not new</a:t>
            </a:r>
          </a:p>
          <a:p>
            <a:pPr marL="914400" indent="-914400">
              <a:buFont typeface="Arial" panose="020B0604020202020204" pitchFamily="34" charset="0"/>
              <a:buChar char="•"/>
            </a:pPr>
            <a:r>
              <a:rPr lang="en-US" sz="3600" b="1" dirty="0">
                <a:latin typeface="+mn-lt"/>
              </a:rPr>
              <a:t>Did your child attend the neighborhood school in your area but is switching from elementary to middle or from middle to high school? </a:t>
            </a:r>
            <a:endParaRPr lang="en-US" sz="3600" b="1" dirty="0"/>
          </a:p>
          <a:p>
            <a:pPr marL="1949450" indent="-914400">
              <a:buFont typeface="Calibri Light" panose="020F0302020204030204" pitchFamily="34" charset="0"/>
              <a:buChar char="→"/>
            </a:pPr>
            <a:r>
              <a:rPr lang="en-US" sz="3600" b="1" dirty="0">
                <a:solidFill>
                  <a:srgbClr val="002060"/>
                </a:solidFill>
              </a:rPr>
              <a:t>Not new </a:t>
            </a:r>
            <a:endParaRPr lang="en-US" sz="3600" b="1" dirty="0">
              <a:solidFill>
                <a:srgbClr val="002060"/>
              </a:solidFill>
              <a:latin typeface="+mn-lt"/>
            </a:endParaRP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
        <p:nvSpPr>
          <p:cNvPr id="7" name="Speech Bubble: Oval 6">
            <a:extLst>
              <a:ext uri="{FF2B5EF4-FFF2-40B4-BE49-F238E27FC236}">
                <a16:creationId xmlns:a16="http://schemas.microsoft.com/office/drawing/2014/main" id="{8137654C-589C-4C61-9159-7FEF8A15C0AD}"/>
              </a:ext>
            </a:extLst>
          </p:cNvPr>
          <p:cNvSpPr/>
          <p:nvPr/>
        </p:nvSpPr>
        <p:spPr>
          <a:xfrm>
            <a:off x="8398042" y="5216274"/>
            <a:ext cx="2566799" cy="1407349"/>
          </a:xfrm>
          <a:prstGeom prst="wedgeEllipseCallout">
            <a:avLst>
              <a:gd name="adj1" fmla="val -88261"/>
              <a:gd name="adj2" fmla="val -101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This is  called  “coming from a feeder school”</a:t>
            </a:r>
          </a:p>
        </p:txBody>
      </p:sp>
    </p:spTree>
    <p:extLst>
      <p:ext uri="{BB962C8B-B14F-4D97-AF65-F5344CB8AC3E}">
        <p14:creationId xmlns:p14="http://schemas.microsoft.com/office/powerpoint/2010/main" val="116804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611454"/>
            <a:ext cx="10782300" cy="1058333"/>
          </a:xfrm>
        </p:spPr>
        <p:txBody>
          <a:bodyPr/>
          <a:lstStyle/>
          <a:p>
            <a:r>
              <a:rPr lang="en-US" sz="6000" b="1" dirty="0"/>
              <a:t>If your child is not new:</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a:xfrm>
            <a:off x="632056" y="2171616"/>
            <a:ext cx="10782300" cy="4294580"/>
          </a:xfrm>
        </p:spPr>
        <p:txBody>
          <a:bodyPr>
            <a:normAutofit fontScale="92500" lnSpcReduction="10000"/>
          </a:bodyPr>
          <a:lstStyle/>
          <a:p>
            <a:pPr marL="914400" indent="-914400">
              <a:buFont typeface="Arial" panose="020B0604020202020204" pitchFamily="34" charset="0"/>
              <a:buChar char="•"/>
            </a:pPr>
            <a:r>
              <a:rPr lang="en-US" sz="3600" b="1" dirty="0">
                <a:latin typeface="+mn-lt"/>
              </a:rPr>
              <a:t>You don’t have to enroll </a:t>
            </a:r>
          </a:p>
          <a:p>
            <a:pPr marL="914400" indent="-914400">
              <a:buFont typeface="Arial" panose="020B0604020202020204" pitchFamily="34" charset="0"/>
              <a:buChar char="•"/>
            </a:pPr>
            <a:r>
              <a:rPr lang="en-US" sz="3600" b="1" dirty="0">
                <a:latin typeface="+mn-lt"/>
              </a:rPr>
              <a:t>You don’t have to register </a:t>
            </a:r>
          </a:p>
          <a:p>
            <a:pPr marL="914400" indent="-914400">
              <a:buFont typeface="Arial" panose="020B0604020202020204" pitchFamily="34" charset="0"/>
              <a:buChar char="•"/>
            </a:pPr>
            <a:r>
              <a:rPr lang="en-US" sz="3600" b="1" dirty="0">
                <a:latin typeface="+mn-lt"/>
              </a:rPr>
              <a:t>You do need to confirm registration</a:t>
            </a:r>
          </a:p>
          <a:p>
            <a:pPr marL="1371600" lvl="1" indent="-914400" algn="l">
              <a:buFont typeface="Arial" panose="020B0604020202020204" pitchFamily="34" charset="0"/>
              <a:buChar char="•"/>
            </a:pPr>
            <a:r>
              <a:rPr lang="en-US" sz="3200" b="1" dirty="0">
                <a:solidFill>
                  <a:schemeClr val="bg1"/>
                </a:solidFill>
              </a:rPr>
              <a:t>Normally: </a:t>
            </a:r>
            <a:r>
              <a:rPr lang="en-US" sz="3200" b="1" dirty="0">
                <a:solidFill>
                  <a:schemeClr val="bg1"/>
                </a:solidFill>
                <a:latin typeface="+mn-lt"/>
              </a:rPr>
              <a:t> Show a proof of residence to the school at the start of the year</a:t>
            </a:r>
          </a:p>
          <a:p>
            <a:pPr marL="1371600" lvl="1" indent="-914400" algn="l">
              <a:buFont typeface="Arial" panose="020B0604020202020204" pitchFamily="34" charset="0"/>
              <a:buChar char="•"/>
            </a:pPr>
            <a:r>
              <a:rPr lang="en-US" sz="3200" b="1" dirty="0">
                <a:solidFill>
                  <a:schemeClr val="bg1"/>
                </a:solidFill>
                <a:latin typeface="+mn-lt"/>
              </a:rPr>
              <a:t>In 2020: Wait for instructions on when and how to submit a proof of residence </a:t>
            </a:r>
          </a:p>
          <a:p>
            <a:pPr lvl="1" algn="l"/>
            <a:endParaRPr lang="en-US" sz="3600" b="1" dirty="0">
              <a:latin typeface="+mn-lt"/>
            </a:endParaRPr>
          </a:p>
          <a:p>
            <a:r>
              <a:rPr lang="en-US" sz="3600" b="1" dirty="0">
                <a:solidFill>
                  <a:srgbClr val="002060"/>
                </a:solidFill>
              </a:rPr>
              <a:t>If your child is not new, you can skip to the end. </a:t>
            </a:r>
            <a:endParaRPr lang="en-US" sz="3600" b="1" dirty="0">
              <a:solidFill>
                <a:srgbClr val="002060"/>
              </a:solidFill>
              <a:latin typeface="+mn-lt"/>
            </a:endParaRP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Tree>
    <p:extLst>
      <p:ext uri="{BB962C8B-B14F-4D97-AF65-F5344CB8AC3E}">
        <p14:creationId xmlns:p14="http://schemas.microsoft.com/office/powerpoint/2010/main" val="309124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611454"/>
            <a:ext cx="10782300" cy="1058333"/>
          </a:xfrm>
        </p:spPr>
        <p:txBody>
          <a:bodyPr/>
          <a:lstStyle/>
          <a:p>
            <a:r>
              <a:rPr lang="en-US" sz="6000" b="1" dirty="0"/>
              <a:t>What about transferring from another DeKalb school?</a:t>
            </a: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
        <p:nvSpPr>
          <p:cNvPr id="7" name="Subtitle 2">
            <a:extLst>
              <a:ext uri="{FF2B5EF4-FFF2-40B4-BE49-F238E27FC236}">
                <a16:creationId xmlns:a16="http://schemas.microsoft.com/office/drawing/2014/main" id="{43162141-41F2-43A5-91A4-950FD91C1C60}"/>
              </a:ext>
            </a:extLst>
          </p:cNvPr>
          <p:cNvSpPr txBox="1">
            <a:spLocks/>
          </p:cNvSpPr>
          <p:nvPr/>
        </p:nvSpPr>
        <p:spPr>
          <a:xfrm>
            <a:off x="209477" y="2247815"/>
            <a:ext cx="11146667" cy="3801324"/>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914400" indent="-914400">
              <a:buFont typeface="Arial" panose="020B0604020202020204" pitchFamily="34" charset="0"/>
              <a:buChar char="•"/>
            </a:pPr>
            <a:r>
              <a:rPr lang="en-US" sz="3600" b="1" dirty="0">
                <a:latin typeface="+mn-lt"/>
              </a:rPr>
              <a:t>If your child attended another DeKalb school last year:</a:t>
            </a:r>
          </a:p>
          <a:p>
            <a:pPr marL="1949450" indent="-914400">
              <a:buFont typeface="Calibri Light" panose="020F0302020204030204" pitchFamily="34" charset="0"/>
              <a:buChar char="→"/>
            </a:pPr>
            <a:r>
              <a:rPr lang="en-US" sz="3600" b="1" dirty="0">
                <a:latin typeface="+mn-lt"/>
              </a:rPr>
              <a:t>Already enrolled (has Student ID)</a:t>
            </a:r>
          </a:p>
          <a:p>
            <a:pPr marL="1949450" indent="-914400">
              <a:buFont typeface="Calibri Light" panose="020F0302020204030204" pitchFamily="34" charset="0"/>
              <a:buChar char="→"/>
            </a:pPr>
            <a:r>
              <a:rPr lang="en-US" sz="3600" b="1" dirty="0">
                <a:latin typeface="+mn-lt"/>
              </a:rPr>
              <a:t>Needs to register at the new school</a:t>
            </a:r>
          </a:p>
          <a:p>
            <a:pPr marL="1949450" indent="-914400">
              <a:buFont typeface="Calibri Light" panose="020F0302020204030204" pitchFamily="34" charset="0"/>
              <a:buChar char="→"/>
            </a:pPr>
            <a:r>
              <a:rPr lang="en-US" sz="3600" b="1" dirty="0">
                <a:solidFill>
                  <a:srgbClr val="002060"/>
                </a:solidFill>
                <a:latin typeface="+mn-lt"/>
              </a:rPr>
              <a:t>Contact your old school to transfer your child’s records</a:t>
            </a:r>
          </a:p>
          <a:p>
            <a:pPr marL="1949450" indent="-914400">
              <a:buFont typeface="Calibri Light" panose="020F0302020204030204" pitchFamily="34" charset="0"/>
              <a:buChar char="→"/>
            </a:pPr>
            <a:endParaRPr lang="en-US" sz="3600" b="1" dirty="0">
              <a:solidFill>
                <a:srgbClr val="002060"/>
              </a:solidFill>
              <a:latin typeface="+mn-lt"/>
            </a:endParaRPr>
          </a:p>
          <a:p>
            <a:r>
              <a:rPr lang="en-US" sz="3600" b="1" dirty="0"/>
              <a:t>Transferred in the spring? Confirm registration in the summer by providing a proof of residence</a:t>
            </a:r>
          </a:p>
          <a:p>
            <a:pPr marL="914400" indent="-914400">
              <a:buFont typeface="Arial" panose="020B0604020202020204" pitchFamily="34" charset="0"/>
              <a:buChar char="•"/>
            </a:pPr>
            <a:endParaRPr lang="en-US" sz="3600" b="1" dirty="0">
              <a:solidFill>
                <a:srgbClr val="002060"/>
              </a:solidFill>
              <a:latin typeface="+mn-lt"/>
            </a:endParaRPr>
          </a:p>
        </p:txBody>
      </p:sp>
    </p:spTree>
    <p:extLst>
      <p:ext uri="{BB962C8B-B14F-4D97-AF65-F5344CB8AC3E}">
        <p14:creationId xmlns:p14="http://schemas.microsoft.com/office/powerpoint/2010/main" val="23182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611454"/>
            <a:ext cx="11120850" cy="1058333"/>
          </a:xfrm>
        </p:spPr>
        <p:txBody>
          <a:bodyPr/>
          <a:lstStyle/>
          <a:p>
            <a:r>
              <a:rPr lang="en-US" sz="6000" b="1" dirty="0"/>
              <a:t>New to DeKalb County Public Schools:</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a:xfrm>
            <a:off x="632056" y="2171616"/>
            <a:ext cx="10782300" cy="4294580"/>
          </a:xfrm>
        </p:spPr>
        <p:txBody>
          <a:bodyPr>
            <a:normAutofit/>
          </a:bodyPr>
          <a:lstStyle/>
          <a:p>
            <a:pPr marL="914400" indent="-914400">
              <a:buFont typeface="Arial" panose="020B0604020202020204" pitchFamily="34" charset="0"/>
              <a:buChar char="•"/>
            </a:pPr>
            <a:r>
              <a:rPr lang="en-US" sz="3600" b="1" dirty="0">
                <a:latin typeface="+mn-lt"/>
              </a:rPr>
              <a:t>Starting PreK or Kindergarten</a:t>
            </a:r>
          </a:p>
          <a:p>
            <a:pPr marL="914400" indent="-914400">
              <a:buFont typeface="Arial" panose="020B0604020202020204" pitchFamily="34" charset="0"/>
              <a:buChar char="•"/>
            </a:pPr>
            <a:r>
              <a:rPr lang="en-US" sz="3600" b="1" dirty="0">
                <a:latin typeface="+mn-lt"/>
              </a:rPr>
              <a:t>Coming from a private or home school</a:t>
            </a:r>
          </a:p>
          <a:p>
            <a:pPr marL="914400" indent="-914400">
              <a:buFont typeface="Arial" panose="020B0604020202020204" pitchFamily="34" charset="0"/>
              <a:buChar char="•"/>
            </a:pPr>
            <a:r>
              <a:rPr lang="en-US" sz="3600" b="1" dirty="0">
                <a:latin typeface="+mn-lt"/>
              </a:rPr>
              <a:t>Moving to DeKalb County </a:t>
            </a:r>
          </a:p>
          <a:p>
            <a:pPr lvl="1" algn="l"/>
            <a:endParaRPr lang="en-US" sz="3600" b="1" dirty="0">
              <a:latin typeface="+mn-lt"/>
            </a:endParaRPr>
          </a:p>
          <a:p>
            <a:pPr marL="571500" indent="-571500">
              <a:buFont typeface="Wingdings" panose="05000000000000000000" pitchFamily="2" charset="2"/>
              <a:buChar char="à"/>
            </a:pPr>
            <a:r>
              <a:rPr lang="en-US" sz="3600" b="1" dirty="0">
                <a:solidFill>
                  <a:srgbClr val="002060"/>
                </a:solidFill>
              </a:rPr>
              <a:t>You need to enroll your child! </a:t>
            </a:r>
            <a:endParaRPr lang="en-US" sz="3600" b="1" dirty="0">
              <a:solidFill>
                <a:srgbClr val="002060"/>
              </a:solidFill>
              <a:latin typeface="+mn-lt"/>
            </a:endParaRP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Tree>
    <p:extLst>
      <p:ext uri="{BB962C8B-B14F-4D97-AF65-F5344CB8AC3E}">
        <p14:creationId xmlns:p14="http://schemas.microsoft.com/office/powerpoint/2010/main" val="88367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573845" y="611454"/>
            <a:ext cx="11120850" cy="1058333"/>
          </a:xfrm>
        </p:spPr>
        <p:txBody>
          <a:bodyPr/>
          <a:lstStyle/>
          <a:p>
            <a:r>
              <a:rPr lang="en-US" sz="6000" b="1" dirty="0"/>
              <a:t>Two ways to enroll:</a:t>
            </a:r>
          </a:p>
        </p:txBody>
      </p:sp>
      <p:sp>
        <p:nvSpPr>
          <p:cNvPr id="3" name="Subtitle 2">
            <a:extLst>
              <a:ext uri="{FF2B5EF4-FFF2-40B4-BE49-F238E27FC236}">
                <a16:creationId xmlns:a16="http://schemas.microsoft.com/office/drawing/2014/main" id="{FA2F4905-8907-4485-89EC-8A4B9E650596}"/>
              </a:ext>
            </a:extLst>
          </p:cNvPr>
          <p:cNvSpPr>
            <a:spLocks noGrp="1"/>
          </p:cNvSpPr>
          <p:nvPr>
            <p:ph type="subTitle" idx="1"/>
          </p:nvPr>
        </p:nvSpPr>
        <p:spPr>
          <a:xfrm>
            <a:off x="632056" y="2171616"/>
            <a:ext cx="11120850" cy="4294580"/>
          </a:xfrm>
        </p:spPr>
        <p:txBody>
          <a:bodyPr>
            <a:normAutofit fontScale="92500" lnSpcReduction="20000"/>
          </a:bodyPr>
          <a:lstStyle/>
          <a:p>
            <a:pPr marL="914400" indent="-914400">
              <a:buFont typeface="Arial" panose="020B0604020202020204" pitchFamily="34" charset="0"/>
              <a:buChar char="•"/>
            </a:pPr>
            <a:r>
              <a:rPr lang="en-US" sz="3600" b="1" dirty="0">
                <a:latin typeface="+mn-lt"/>
              </a:rPr>
              <a:t>If your child’s primary language is English and your child was born in the US:</a:t>
            </a:r>
          </a:p>
          <a:p>
            <a:pPr marL="914400" indent="-914400">
              <a:buFont typeface="Wingdings" panose="05000000000000000000" pitchFamily="2" charset="2"/>
              <a:buChar char="à"/>
            </a:pPr>
            <a:r>
              <a:rPr lang="en-US" sz="3600" b="1" dirty="0">
                <a:solidFill>
                  <a:srgbClr val="002060"/>
                </a:solidFill>
              </a:rPr>
              <a:t>Enroll your child online: </a:t>
            </a:r>
          </a:p>
          <a:p>
            <a:r>
              <a:rPr lang="en-US" sz="3600" b="1" dirty="0">
                <a:solidFill>
                  <a:srgbClr val="002060"/>
                </a:solidFill>
              </a:rPr>
              <a:t> </a:t>
            </a:r>
            <a:r>
              <a:rPr lang="en-US" sz="3000" b="1" dirty="0">
                <a:solidFill>
                  <a:srgbClr val="7030A0"/>
                </a:solidFill>
                <a:hlinkClick r:id="rId3">
                  <a:extLst>
                    <a:ext uri="{A12FA001-AC4F-418D-AE19-62706E023703}">
                      <ahyp:hlinkClr xmlns:ahyp="http://schemas.microsoft.com/office/drawing/2018/hyperlinkcolor" val="tx"/>
                    </a:ext>
                  </a:extLst>
                </a:hlinkClick>
              </a:rPr>
              <a:t>https://www.dekalbschoolsga.org/online-registration/new-students</a:t>
            </a:r>
            <a:r>
              <a:rPr lang="en-US" sz="3600" b="1" dirty="0">
                <a:solidFill>
                  <a:srgbClr val="7030A0"/>
                </a:solidFill>
                <a:hlinkClick r:id="rId3">
                  <a:extLst>
                    <a:ext uri="{A12FA001-AC4F-418D-AE19-62706E023703}">
                      <ahyp:hlinkClr xmlns:ahyp="http://schemas.microsoft.com/office/drawing/2018/hyperlinkcolor" val="tx"/>
                    </a:ext>
                  </a:extLst>
                </a:hlinkClick>
              </a:rPr>
              <a:t>/</a:t>
            </a:r>
            <a:endParaRPr lang="en-US" sz="3600" b="1" dirty="0">
              <a:solidFill>
                <a:srgbClr val="7030A0"/>
              </a:solidFill>
              <a:latin typeface="+mn-lt"/>
            </a:endParaRPr>
          </a:p>
          <a:p>
            <a:pPr marL="914400" indent="-914400">
              <a:buFont typeface="Arial" panose="020B0604020202020204" pitchFamily="34" charset="0"/>
              <a:buChar char="•"/>
            </a:pPr>
            <a:endParaRPr lang="en-US" sz="3600" b="1" dirty="0">
              <a:latin typeface="+mn-lt"/>
            </a:endParaRPr>
          </a:p>
          <a:p>
            <a:pPr marL="914400" indent="-914400">
              <a:buFont typeface="Arial" panose="020B0604020202020204" pitchFamily="34" charset="0"/>
              <a:buChar char="•"/>
            </a:pPr>
            <a:r>
              <a:rPr lang="en-US" sz="3600" b="1" dirty="0">
                <a:latin typeface="+mn-lt"/>
              </a:rPr>
              <a:t>If your home language is not English, or your child was born outside of the US</a:t>
            </a:r>
          </a:p>
          <a:p>
            <a:pPr marL="914400" indent="-914400">
              <a:buFont typeface="Wingdings" panose="05000000000000000000" pitchFamily="2" charset="2"/>
              <a:buChar char="à"/>
            </a:pPr>
            <a:r>
              <a:rPr lang="en-US" sz="3600" b="1" dirty="0">
                <a:solidFill>
                  <a:srgbClr val="002060"/>
                </a:solidFill>
              </a:rPr>
              <a:t>You must enroll through the Dekalb International Welcome Center. Call </a:t>
            </a:r>
            <a:r>
              <a:rPr lang="en-US" sz="3600" b="1" dirty="0">
                <a:solidFill>
                  <a:srgbClr val="7030A0"/>
                </a:solidFill>
              </a:rPr>
              <a:t>(678)538-5246 </a:t>
            </a:r>
            <a:r>
              <a:rPr lang="en-US" sz="3600" b="1" dirty="0">
                <a:solidFill>
                  <a:srgbClr val="002060"/>
                </a:solidFill>
              </a:rPr>
              <a:t>for an appointment</a:t>
            </a:r>
            <a:endParaRPr lang="en-US" sz="3600" b="1" dirty="0">
              <a:solidFill>
                <a:srgbClr val="7030A0"/>
              </a:solidFill>
              <a:latin typeface="+mn-lt"/>
            </a:endParaRPr>
          </a:p>
          <a:p>
            <a:pPr lvl="1" algn="l"/>
            <a:endParaRPr lang="en-US" sz="3600" b="1" dirty="0">
              <a:latin typeface="+mn-lt"/>
            </a:endParaRPr>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Tree>
    <p:extLst>
      <p:ext uri="{BB962C8B-B14F-4D97-AF65-F5344CB8AC3E}">
        <p14:creationId xmlns:p14="http://schemas.microsoft.com/office/powerpoint/2010/main" val="351517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7256F-4DC4-409A-A185-3127EC0BAAE1}"/>
              </a:ext>
            </a:extLst>
          </p:cNvPr>
          <p:cNvSpPr>
            <a:spLocks noGrp="1"/>
          </p:cNvSpPr>
          <p:nvPr>
            <p:ph type="ctrTitle"/>
          </p:nvPr>
        </p:nvSpPr>
        <p:spPr>
          <a:xfrm>
            <a:off x="293506" y="559493"/>
            <a:ext cx="11120850" cy="1949116"/>
          </a:xfrm>
        </p:spPr>
        <p:txBody>
          <a:bodyPr/>
          <a:lstStyle/>
          <a:p>
            <a:r>
              <a:rPr lang="en-US" sz="6000" b="1" dirty="0"/>
              <a:t>End of Part 1. </a:t>
            </a:r>
            <a:br>
              <a:rPr lang="en-US" sz="6000" b="1" dirty="0"/>
            </a:br>
            <a:r>
              <a:rPr lang="en-US" sz="4800" b="1" dirty="0"/>
              <a:t>We hope this was helpful. Also check out:</a:t>
            </a:r>
            <a:endParaRPr lang="en-US" sz="6000" b="1" dirty="0"/>
          </a:p>
        </p:txBody>
      </p:sp>
      <p:grpSp>
        <p:nvGrpSpPr>
          <p:cNvPr id="8" name="Group 7">
            <a:extLst>
              <a:ext uri="{FF2B5EF4-FFF2-40B4-BE49-F238E27FC236}">
                <a16:creationId xmlns:a16="http://schemas.microsoft.com/office/drawing/2014/main" id="{3290F160-07A7-4571-8B61-CB53365E3845}"/>
              </a:ext>
            </a:extLst>
          </p:cNvPr>
          <p:cNvGrpSpPr/>
          <p:nvPr/>
        </p:nvGrpSpPr>
        <p:grpSpPr>
          <a:xfrm>
            <a:off x="10746545" y="5479682"/>
            <a:ext cx="1367682" cy="1378318"/>
            <a:chOff x="10746545" y="5479682"/>
            <a:chExt cx="1367682" cy="1378318"/>
          </a:xfrm>
        </p:grpSpPr>
        <p:pic>
          <p:nvPicPr>
            <p:cNvPr id="5" name="Picture 4" descr="A close up of a map&#10;&#10;Description automatically generated">
              <a:extLst>
                <a:ext uri="{FF2B5EF4-FFF2-40B4-BE49-F238E27FC236}">
                  <a16:creationId xmlns:a16="http://schemas.microsoft.com/office/drawing/2014/main" id="{FABF9076-BEA0-47F5-A9D6-7FCB2194CEAF}"/>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846191" y="5479682"/>
              <a:ext cx="1136331" cy="1217346"/>
            </a:xfrm>
            <a:prstGeom prst="rect">
              <a:avLst/>
            </a:prstGeom>
          </p:spPr>
        </p:pic>
        <p:sp>
          <p:nvSpPr>
            <p:cNvPr id="6" name="TextBox 5">
              <a:extLst>
                <a:ext uri="{FF2B5EF4-FFF2-40B4-BE49-F238E27FC236}">
                  <a16:creationId xmlns:a16="http://schemas.microsoft.com/office/drawing/2014/main" id="{F4AA4F6F-8A6F-49EA-82E4-DCBEBD27DFB2}"/>
                </a:ext>
              </a:extLst>
            </p:cNvPr>
            <p:cNvSpPr txBox="1"/>
            <p:nvPr/>
          </p:nvSpPr>
          <p:spPr>
            <a:xfrm>
              <a:off x="10746545" y="6627168"/>
              <a:ext cx="1367682" cy="230832"/>
            </a:xfrm>
            <a:prstGeom prst="rect">
              <a:avLst/>
            </a:prstGeom>
            <a:noFill/>
          </p:spPr>
          <p:txBody>
            <a:bodyPr wrap="none" rtlCol="0">
              <a:spAutoFit/>
            </a:bodyPr>
            <a:lstStyle/>
            <a:p>
              <a:r>
                <a:rPr lang="en-US" sz="900" dirty="0">
                  <a:latin typeface="Californian FB" panose="0207040306080B030204" pitchFamily="18" charset="0"/>
                </a:rPr>
                <a:t>Lakeside Cluster Summit</a:t>
              </a:r>
            </a:p>
          </p:txBody>
        </p:sp>
      </p:grpSp>
      <p:sp>
        <p:nvSpPr>
          <p:cNvPr id="7" name="Subtitle 2">
            <a:extLst>
              <a:ext uri="{FF2B5EF4-FFF2-40B4-BE49-F238E27FC236}">
                <a16:creationId xmlns:a16="http://schemas.microsoft.com/office/drawing/2014/main" id="{8C884FE7-C3B0-49E3-B302-D30B981D344D}"/>
              </a:ext>
            </a:extLst>
          </p:cNvPr>
          <p:cNvSpPr txBox="1">
            <a:spLocks/>
          </p:cNvSpPr>
          <p:nvPr/>
        </p:nvSpPr>
        <p:spPr>
          <a:xfrm>
            <a:off x="610768" y="2776438"/>
            <a:ext cx="9599708" cy="1305124"/>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630237" indent="-571500">
              <a:buFont typeface="Arial" panose="020B0604020202020204" pitchFamily="34" charset="0"/>
              <a:buChar char="•"/>
            </a:pPr>
            <a:r>
              <a:rPr lang="en-US" sz="3600" b="1" dirty="0"/>
              <a:t>Part 2: Getting Connected </a:t>
            </a:r>
          </a:p>
          <a:p>
            <a:pPr marL="630237" indent="-571500">
              <a:buFont typeface="Arial" panose="020B0604020202020204" pitchFamily="34" charset="0"/>
              <a:buChar char="•"/>
            </a:pPr>
            <a:r>
              <a:rPr lang="en-US" sz="3600" b="1" dirty="0"/>
              <a:t>Part 3: Staying Informed</a:t>
            </a:r>
            <a:r>
              <a:rPr lang="en-US" sz="3600" dirty="0"/>
              <a:t> </a:t>
            </a:r>
            <a:endParaRPr lang="en-US" sz="3600" b="1" dirty="0">
              <a:solidFill>
                <a:srgbClr val="002060"/>
              </a:solidFill>
              <a:latin typeface="+mn-lt"/>
            </a:endParaRPr>
          </a:p>
        </p:txBody>
      </p:sp>
      <p:sp>
        <p:nvSpPr>
          <p:cNvPr id="9" name="Title 1">
            <a:extLst>
              <a:ext uri="{FF2B5EF4-FFF2-40B4-BE49-F238E27FC236}">
                <a16:creationId xmlns:a16="http://schemas.microsoft.com/office/drawing/2014/main" id="{29B59B15-3AF0-42BC-B2BF-ED4D23901161}"/>
              </a:ext>
            </a:extLst>
          </p:cNvPr>
          <p:cNvSpPr txBox="1">
            <a:spLocks/>
          </p:cNvSpPr>
          <p:nvPr/>
        </p:nvSpPr>
        <p:spPr>
          <a:xfrm>
            <a:off x="309536" y="4349391"/>
            <a:ext cx="11120850" cy="2398845"/>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br>
              <a:rPr lang="en-US" sz="4800" b="1" dirty="0"/>
            </a:br>
            <a:r>
              <a:rPr lang="en-US" sz="4800" dirty="0"/>
              <a:t>T</a:t>
            </a:r>
            <a:r>
              <a:rPr lang="en-US" sz="3200" dirty="0"/>
              <a:t>his presentation was brought to you by the Lakeside Cluster Summit Communications Committee.</a:t>
            </a:r>
            <a:br>
              <a:rPr lang="en-US" sz="3200" dirty="0"/>
            </a:br>
            <a:r>
              <a:rPr lang="en-US" sz="3200" dirty="0"/>
              <a:t>We are a volunteer organization helping parents in our Henderson Middle and Lakeside High cluster of schools.</a:t>
            </a:r>
            <a:br>
              <a:rPr lang="en-US" sz="3200" dirty="0"/>
            </a:br>
            <a:r>
              <a:rPr lang="en-US" sz="3200" dirty="0"/>
              <a:t>Learn more at </a:t>
            </a:r>
            <a:r>
              <a:rPr lang="en-US" sz="3200" b="1" dirty="0">
                <a:hlinkClick r:id="rId4"/>
              </a:rPr>
              <a:t>https://lakesidecluster.weebly.com/</a:t>
            </a:r>
            <a:endParaRPr lang="en-US" sz="6000" b="1" dirty="0"/>
          </a:p>
        </p:txBody>
      </p:sp>
    </p:spTree>
    <p:extLst>
      <p:ext uri="{BB962C8B-B14F-4D97-AF65-F5344CB8AC3E}">
        <p14:creationId xmlns:p14="http://schemas.microsoft.com/office/powerpoint/2010/main" val="250331197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177</TotalTime>
  <Words>1038</Words>
  <Application>Microsoft Office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Californian FB</vt:lpstr>
      <vt:lpstr>Wingdings</vt:lpstr>
      <vt:lpstr>Metropolitan</vt:lpstr>
      <vt:lpstr>Getting Started in DeKalb Public School</vt:lpstr>
      <vt:lpstr>There are 3 steps to registration:</vt:lpstr>
      <vt:lpstr>So – is my child a new student who needs to enroll?</vt:lpstr>
      <vt:lpstr>If your child is not new:</vt:lpstr>
      <vt:lpstr>What about transferring from another DeKalb school?</vt:lpstr>
      <vt:lpstr>New to DeKalb County Public Schools:</vt:lpstr>
      <vt:lpstr>Two ways to enroll:</vt:lpstr>
      <vt:lpstr>End of Part 1.  We hope this was helpful. Also check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in DeKalb Public School</dc:title>
  <dc:creator>Angelika</dc:creator>
  <cp:lastModifiedBy>Angelika</cp:lastModifiedBy>
  <cp:revision>15</cp:revision>
  <dcterms:created xsi:type="dcterms:W3CDTF">2020-08-09T12:59:02Z</dcterms:created>
  <dcterms:modified xsi:type="dcterms:W3CDTF">2020-08-09T23:44:46Z</dcterms:modified>
</cp:coreProperties>
</file>