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70" r:id="rId5"/>
    <p:sldId id="269" r:id="rId6"/>
    <p:sldId id="274" r:id="rId7"/>
    <p:sldId id="271" r:id="rId8"/>
    <p:sldId id="273" r:id="rId9"/>
    <p:sldId id="264" r:id="rId10"/>
    <p:sldId id="265" r:id="rId11"/>
    <p:sldId id="267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284" autoAdjust="0"/>
  </p:normalViewPr>
  <p:slideViewPr>
    <p:cSldViewPr snapToGrid="0">
      <p:cViewPr varScale="1">
        <p:scale>
          <a:sx n="49" d="100"/>
          <a:sy n="49" d="100"/>
        </p:scale>
        <p:origin x="8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9A7D1-6BE0-4A13-92C0-6890E4295E1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257B3-8D04-4A3D-B84E-E801F79CC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kesidecluster.weebly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this video brought to you by the Lakeside Cluster Summit. This is the group of schools that belongs to the Henderson Middle and Lakeside High School attendance area. </a:t>
            </a:r>
          </a:p>
          <a:p>
            <a:r>
              <a:rPr lang="en-US" dirty="0"/>
              <a:t>Part 1 was about enrollment and registration. Part 2 is about getting connected.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2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7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9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 steps you take to register your child at your school.</a:t>
            </a:r>
          </a:p>
          <a:p>
            <a:pPr marL="228600" indent="-228600">
              <a:buAutoNum type="arabicPeriod"/>
            </a:pPr>
            <a:r>
              <a:rPr lang="en-US" dirty="0"/>
              <a:t>First is enrolling your child in the DeKalb County School System.  </a:t>
            </a:r>
          </a:p>
          <a:p>
            <a:pPr marL="228600" indent="-228600">
              <a:buAutoNum type="arabicPeriod"/>
            </a:pPr>
            <a:r>
              <a:rPr lang="en-US" dirty="0"/>
              <a:t>Next is registering your child at the school they will attend</a:t>
            </a:r>
          </a:p>
          <a:p>
            <a:pPr marL="228600" indent="-228600">
              <a:buAutoNum type="arabicPeriod"/>
            </a:pPr>
            <a:r>
              <a:rPr lang="en-US" dirty="0"/>
              <a:t>Next is confirming registration.  </a:t>
            </a:r>
          </a:p>
          <a:p>
            <a:pPr marL="0" indent="0">
              <a:buNone/>
            </a:pPr>
            <a:r>
              <a:rPr lang="en-US" dirty="0"/>
              <a:t>Enrollment is for new students, registration is for students who change schools, and confirming registration happens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2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End of Part 2. </a:t>
            </a:r>
            <a:br>
              <a:rPr lang="en-US" sz="1800" b="1" dirty="0"/>
            </a:br>
            <a:r>
              <a:rPr lang="en-US" sz="1800" b="1" dirty="0"/>
              <a:t>We hope this was helpful.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200" b="1" dirty="0"/>
              <a:t>This presentation was brought to you by the Lakeside Cluster Summit Communications Committee</a:t>
            </a:r>
            <a:br>
              <a:rPr lang="en-US" sz="1200" b="1" dirty="0"/>
            </a:br>
            <a:r>
              <a:rPr lang="en-US" sz="1200" b="1" dirty="0"/>
              <a:t>We are a volunteer organization helping parents in our Henderson Middle and Lakeside High cluster of schools.</a:t>
            </a:r>
            <a:br>
              <a:rPr lang="en-US" sz="1200" b="1" dirty="0"/>
            </a:br>
            <a:r>
              <a:rPr lang="en-US" sz="1200" b="1" dirty="0"/>
              <a:t>Learn more at </a:t>
            </a:r>
            <a:r>
              <a:rPr lang="en-US" sz="1200" b="1" dirty="0">
                <a:hlinkClick r:id="rId3"/>
              </a:rPr>
              <a:t>https://lakesidecluster.weebly.com/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explain several ways to get connected, including getting a Chromebook, access to </a:t>
            </a:r>
            <a:r>
              <a:rPr lang="en-US" dirty="0" err="1"/>
              <a:t>wifi</a:t>
            </a:r>
            <a:r>
              <a:rPr lang="en-US" dirty="0"/>
              <a:t> if needed, and a school café account. And there are several ways to stay informed, including Infinite Campus, sometimes called the Parent Portal, the school newsletter, and the PTA or PTSA social media. </a:t>
            </a:r>
            <a:br>
              <a:rPr lang="en-US" dirty="0"/>
            </a:br>
            <a:r>
              <a:rPr lang="en-US" dirty="0"/>
              <a:t>PTA means Parent Teacher Association, sometimes also called Parent Teacher Organization, in middle and high school it’s the Parent Teacher Student Association.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2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257B3-8D04-4A3D-B84E-E801F79CCC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4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1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4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7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4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EA1E080-4CD9-4D00-8A77-C80B3775A095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2E808AE-A258-4A80-9355-FD4C98B3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choolcafe.com/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dekalbschoolsga.org/school-nutrition/fr-meal-application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akesidecluster.weebl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YLEXNWL9ez2VMnnn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dekalbschoolsga.org/digital-dreamers/" TargetMode="External"/><Relationship Id="rId4" Type="http://schemas.openxmlformats.org/officeDocument/2006/relationships/hyperlink" Target="https://forms.gle/YLEXNWL9ez2VMnnn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akgrovees.dekalb.k12.ga.us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hendersonmilles.dekalb.k12.ga.us/" TargetMode="External"/><Relationship Id="rId12" Type="http://schemas.openxmlformats.org/officeDocument/2006/relationships/hyperlink" Target="http://www.hendersonms.dekalb.k12.ga.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awthornees.dekalb.k12.ga.us/" TargetMode="External"/><Relationship Id="rId11" Type="http://schemas.openxmlformats.org/officeDocument/2006/relationships/hyperlink" Target="http://www.lakesidehs.dekalb.k12.ga.us/" TargetMode="External"/><Relationship Id="rId5" Type="http://schemas.openxmlformats.org/officeDocument/2006/relationships/hyperlink" Target="http://evansdalees.dekalb.k12.ga.us/" TargetMode="External"/><Relationship Id="rId10" Type="http://schemas.openxmlformats.org/officeDocument/2006/relationships/hyperlink" Target="http://www.sagamorehillses.dekalb.k12.ga.us/" TargetMode="External"/><Relationship Id="rId4" Type="http://schemas.openxmlformats.org/officeDocument/2006/relationships/hyperlink" Target="http://www.briarlakees.dekalb.k12.ga.us/" TargetMode="External"/><Relationship Id="rId9" Type="http://schemas.openxmlformats.org/officeDocument/2006/relationships/hyperlink" Target="http://www.pleasantdalees.dekalb.k12.ga.u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server.virtucom.com/bga/dekalbaccessory.aspx" TargetMode="External"/><Relationship Id="rId5" Type="http://schemas.openxmlformats.org/officeDocument/2006/relationships/hyperlink" Target="https://forms.gle/YLEXNWL9ez2VMnnn9" TargetMode="External"/><Relationship Id="rId4" Type="http://schemas.openxmlformats.org/officeDocument/2006/relationships/hyperlink" Target="https://www.dekalbschoolsga.org/digital-dreamers/get-assistan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ekalbschoolsga.org/digital-dreamers/get-assistance/" TargetMode="External"/><Relationship Id="rId4" Type="http://schemas.openxmlformats.org/officeDocument/2006/relationships/hyperlink" Target="https://www.dekalbschoolsga.org/virtual-learning-suppor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ekalbschoolsga.org/school-nutri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Getting Started in DeKalb Public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F4905-8907-4485-89EC-8A4B9E650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Part 2: Getting Connected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81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822247E-926A-4760-B829-52D9E0A1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25" y="2755890"/>
            <a:ext cx="7476567" cy="3986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68" y="59407"/>
            <a:ext cx="10782300" cy="1058333"/>
          </a:xfrm>
        </p:spPr>
        <p:txBody>
          <a:bodyPr/>
          <a:lstStyle/>
          <a:p>
            <a:r>
              <a:rPr lang="en-US" sz="6000" b="1" dirty="0"/>
              <a:t>School Café Account: Enrolment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563968" y="1117740"/>
            <a:ext cx="8163678" cy="380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 </a:t>
            </a:r>
            <a:r>
              <a:rPr lang="en-US" sz="3600" b="1" dirty="0"/>
              <a:t>Go to </a:t>
            </a:r>
            <a:r>
              <a:rPr lang="en-US" sz="3600" dirty="0">
                <a:hlinkClick r:id="rId5"/>
              </a:rPr>
              <a:t>https://www.schoolcafe.com/</a:t>
            </a:r>
            <a:endParaRPr lang="en-US" sz="3600" b="1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b="1" dirty="0"/>
              <a:t>Create your account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3BEA8-8F00-42EE-BC70-04825A8696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497" r="5874"/>
          <a:stretch/>
        </p:blipFill>
        <p:spPr>
          <a:xfrm>
            <a:off x="1862366" y="2352810"/>
            <a:ext cx="3619549" cy="44223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D011D15-8C29-403F-A640-FA3060353120}"/>
              </a:ext>
            </a:extLst>
          </p:cNvPr>
          <p:cNvGrpSpPr/>
          <p:nvPr/>
        </p:nvGrpSpPr>
        <p:grpSpPr>
          <a:xfrm>
            <a:off x="1063006" y="4401722"/>
            <a:ext cx="5153953" cy="827659"/>
            <a:chOff x="1865452" y="4717508"/>
            <a:chExt cx="4213043" cy="827659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A21C4B5-2640-432D-B6FF-1D8B435D3010}"/>
                </a:ext>
              </a:extLst>
            </p:cNvPr>
            <p:cNvSpPr/>
            <p:nvPr/>
          </p:nvSpPr>
          <p:spPr>
            <a:xfrm rot="561973">
              <a:off x="1865452" y="4717508"/>
              <a:ext cx="814754" cy="28869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E59D987-178C-450A-9803-5DCAFDEE90B5}"/>
                </a:ext>
              </a:extLst>
            </p:cNvPr>
            <p:cNvSpPr/>
            <p:nvPr/>
          </p:nvSpPr>
          <p:spPr>
            <a:xfrm rot="561973">
              <a:off x="1956706" y="5256469"/>
              <a:ext cx="814754" cy="28869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0B84276-B482-4666-8E99-C4CE6E7A2417}"/>
                </a:ext>
              </a:extLst>
            </p:cNvPr>
            <p:cNvSpPr/>
            <p:nvPr/>
          </p:nvSpPr>
          <p:spPr>
            <a:xfrm rot="8996038">
              <a:off x="5263741" y="5103737"/>
              <a:ext cx="814754" cy="28869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2781A12-DB79-4A5B-9A9C-D29943B8B1EB}"/>
              </a:ext>
            </a:extLst>
          </p:cNvPr>
          <p:cNvSpPr/>
          <p:nvPr/>
        </p:nvSpPr>
        <p:spPr>
          <a:xfrm rot="9062771">
            <a:off x="8320269" y="2685968"/>
            <a:ext cx="814754" cy="2886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1A9136-BCA6-41C4-9EFA-14CA46CB99D6}"/>
              </a:ext>
            </a:extLst>
          </p:cNvPr>
          <p:cNvSpPr txBox="1">
            <a:spLocks/>
          </p:cNvSpPr>
          <p:nvPr/>
        </p:nvSpPr>
        <p:spPr>
          <a:xfrm>
            <a:off x="6403147" y="1738375"/>
            <a:ext cx="5788854" cy="380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 </a:t>
            </a:r>
            <a:r>
              <a:rPr lang="en-US" sz="3600" b="1" dirty="0"/>
              <a:t> Available in several languages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62449-9A06-4DF9-A09E-CA8AE7CE60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484"/>
          <a:stretch/>
        </p:blipFill>
        <p:spPr>
          <a:xfrm>
            <a:off x="7556821" y="2250021"/>
            <a:ext cx="1631441" cy="2905849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4C460D0-452E-4F41-87FE-4C3C6B02E127}"/>
              </a:ext>
            </a:extLst>
          </p:cNvPr>
          <p:cNvSpPr/>
          <p:nvPr/>
        </p:nvSpPr>
        <p:spPr>
          <a:xfrm>
            <a:off x="8989540" y="4746206"/>
            <a:ext cx="2566799" cy="1407349"/>
          </a:xfrm>
          <a:prstGeom prst="wedgeEllipseCallout">
            <a:avLst>
              <a:gd name="adj1" fmla="val -190586"/>
              <a:gd name="adj2" fmla="val 67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can download an app to your phone </a:t>
            </a:r>
          </a:p>
        </p:txBody>
      </p:sp>
    </p:spTree>
    <p:extLst>
      <p:ext uri="{BB962C8B-B14F-4D97-AF65-F5344CB8AC3E}">
        <p14:creationId xmlns:p14="http://schemas.microsoft.com/office/powerpoint/2010/main" val="6941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 build="p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68" y="0"/>
            <a:ext cx="10782300" cy="1058333"/>
          </a:xfrm>
        </p:spPr>
        <p:txBody>
          <a:bodyPr/>
          <a:lstStyle/>
          <a:p>
            <a:r>
              <a:rPr lang="en-US" sz="6000" b="1" dirty="0"/>
              <a:t>School Café Account Setup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563967" y="1172434"/>
            <a:ext cx="4076347" cy="77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7"/>
            <a:r>
              <a:rPr lang="en-US" sz="3600" b="1" dirty="0"/>
              <a:t>For setup, you need: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C53246-A3C8-46C8-A3EA-03BAD7F7539A}"/>
              </a:ext>
            </a:extLst>
          </p:cNvPr>
          <p:cNvGrpSpPr/>
          <p:nvPr/>
        </p:nvGrpSpPr>
        <p:grpSpPr>
          <a:xfrm>
            <a:off x="-30110" y="2203781"/>
            <a:ext cx="5750007" cy="5176563"/>
            <a:chOff x="-30110" y="2203781"/>
            <a:chExt cx="5750007" cy="51765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9D31EA-B220-4397-9463-FA7B77626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7414" y="2203781"/>
              <a:ext cx="3162483" cy="4423387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8425697-50EE-4D1F-8D5C-726365759B53}"/>
                </a:ext>
              </a:extLst>
            </p:cNvPr>
            <p:cNvSpPr txBox="1">
              <a:spLocks/>
            </p:cNvSpPr>
            <p:nvPr/>
          </p:nvSpPr>
          <p:spPr>
            <a:xfrm>
              <a:off x="-30110" y="3579020"/>
              <a:ext cx="3150782" cy="38013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None/>
                <a:defRPr sz="3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4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237" indent="-571500">
                <a:buFont typeface="Arial" panose="020B0604020202020204" pitchFamily="34" charset="0"/>
                <a:buChar char="•"/>
              </a:pPr>
              <a:r>
                <a:rPr lang="en-US" sz="3600" b="1" dirty="0"/>
                <a:t>Email and phone number</a:t>
              </a:r>
              <a:endParaRPr lang="en-US" sz="3600" b="1" dirty="0">
                <a:solidFill>
                  <a:srgbClr val="002060"/>
                </a:solidFill>
                <a:latin typeface="+mn-lt"/>
              </a:endParaRPr>
            </a:p>
            <a:p>
              <a:r>
                <a:rPr lang="en-US" sz="3600" dirty="0"/>
                <a:t> </a:t>
              </a:r>
              <a:endParaRPr lang="en-US" sz="36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4148FB-C0B7-470E-800A-4BAE13EDCF59}"/>
              </a:ext>
            </a:extLst>
          </p:cNvPr>
          <p:cNvGrpSpPr/>
          <p:nvPr/>
        </p:nvGrpSpPr>
        <p:grpSpPr>
          <a:xfrm>
            <a:off x="7055221" y="2164870"/>
            <a:ext cx="3806806" cy="3801324"/>
            <a:chOff x="7055221" y="2164870"/>
            <a:chExt cx="3806806" cy="38013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D466DE-A98A-4289-A887-506A83C7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5221" y="2716638"/>
              <a:ext cx="3806806" cy="3030218"/>
            </a:xfrm>
            <a:prstGeom prst="rect">
              <a:avLst/>
            </a:prstGeom>
          </p:spPr>
        </p:pic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0E3ABB54-D1D4-4D91-A8B7-1DC2586B0121}"/>
                </a:ext>
              </a:extLst>
            </p:cNvPr>
            <p:cNvSpPr txBox="1">
              <a:spLocks/>
            </p:cNvSpPr>
            <p:nvPr/>
          </p:nvSpPr>
          <p:spPr>
            <a:xfrm>
              <a:off x="7322202" y="2164870"/>
              <a:ext cx="3150782" cy="38013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None/>
                <a:defRPr sz="3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4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237" indent="-571500">
                <a:buFont typeface="Arial" panose="020B0604020202020204" pitchFamily="34" charset="0"/>
                <a:buChar char="•"/>
              </a:pPr>
              <a:r>
                <a:rPr lang="en-US" sz="3600" b="1" dirty="0"/>
                <a:t>Student ID</a:t>
              </a:r>
              <a:endParaRPr lang="en-US" sz="3600" b="1" dirty="0">
                <a:solidFill>
                  <a:srgbClr val="002060"/>
                </a:solidFill>
                <a:latin typeface="+mn-lt"/>
              </a:endParaRPr>
            </a:p>
            <a:p>
              <a:r>
                <a:rPr lang="en-US" sz="3600" dirty="0"/>
                <a:t> </a:t>
              </a:r>
              <a:endParaRPr lang="en-US" sz="3600" b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6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5" y="611454"/>
            <a:ext cx="10782300" cy="1058333"/>
          </a:xfrm>
        </p:spPr>
        <p:txBody>
          <a:bodyPr/>
          <a:lstStyle/>
          <a:p>
            <a:r>
              <a:rPr lang="en-US" sz="6000" b="1" dirty="0"/>
              <a:t>School Café Free or Reduced Lunch Application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F558DFB8-7A1A-4930-B828-974D6294D6AA}"/>
              </a:ext>
            </a:extLst>
          </p:cNvPr>
          <p:cNvSpPr txBox="1">
            <a:spLocks/>
          </p:cNvSpPr>
          <p:nvPr/>
        </p:nvSpPr>
        <p:spPr>
          <a:xfrm>
            <a:off x="209478" y="2287031"/>
            <a:ext cx="8642692" cy="380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7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3600" dirty="0"/>
              <a:t> 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80DFC5C-DBF2-4BB9-AED6-12C7AEDB92BE}"/>
              </a:ext>
            </a:extLst>
          </p:cNvPr>
          <p:cNvSpPr txBox="1">
            <a:spLocks/>
          </p:cNvSpPr>
          <p:nvPr/>
        </p:nvSpPr>
        <p:spPr>
          <a:xfrm>
            <a:off x="0" y="1742153"/>
            <a:ext cx="11755543" cy="380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7" indent="-571500">
              <a:buFont typeface="Arial" panose="020B0604020202020204" pitchFamily="34" charset="0"/>
              <a:buChar char="•"/>
            </a:pPr>
            <a:r>
              <a:rPr lang="en-US" sz="3600" b="1" dirty="0"/>
              <a:t>Review the information about how to apply</a:t>
            </a:r>
          </a:p>
          <a:p>
            <a:pPr marL="58737"/>
            <a:r>
              <a:rPr lang="en-US" sz="2800" dirty="0">
                <a:hlinkClick r:id="rId4"/>
              </a:rPr>
              <a:t>https://www.dekalbschoolsga.org/school-nutrition/fr-meal-applications/</a:t>
            </a:r>
            <a:endParaRPr lang="en-US" sz="2800" dirty="0"/>
          </a:p>
          <a:p>
            <a:pPr marL="630237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Watch a video tutorial</a:t>
            </a:r>
          </a:p>
          <a:p>
            <a:pPr marL="630237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3600" dirty="0"/>
              <a:t> 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3413D-A6D5-4352-9B5F-1D69ADD8E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96" y="3506153"/>
            <a:ext cx="3676083" cy="27736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CE4D33-3800-4891-9EA1-BF9326F69AE3}"/>
              </a:ext>
            </a:extLst>
          </p:cNvPr>
          <p:cNvGrpSpPr/>
          <p:nvPr/>
        </p:nvGrpSpPr>
        <p:grpSpPr>
          <a:xfrm>
            <a:off x="4961190" y="2924614"/>
            <a:ext cx="5597381" cy="3702554"/>
            <a:chOff x="4961190" y="2924614"/>
            <a:chExt cx="5597381" cy="37025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256E15-E6E5-4E62-8495-FE8E9DD26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0419"/>
            <a:stretch/>
          </p:blipFill>
          <p:spPr>
            <a:xfrm>
              <a:off x="8032922" y="2924614"/>
              <a:ext cx="2525649" cy="3702554"/>
            </a:xfrm>
            <a:prstGeom prst="rect">
              <a:avLst/>
            </a:prstGeom>
          </p:spPr>
        </p:pic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8603C0C9-DE64-4CC3-86CA-7800001AC7D5}"/>
                </a:ext>
              </a:extLst>
            </p:cNvPr>
            <p:cNvSpPr txBox="1">
              <a:spLocks/>
            </p:cNvSpPr>
            <p:nvPr/>
          </p:nvSpPr>
          <p:spPr>
            <a:xfrm>
              <a:off x="4961190" y="4460230"/>
              <a:ext cx="3150782" cy="18195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None/>
                <a:defRPr sz="3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4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0237" indent="-571500">
                <a:buFont typeface="Arial" panose="020B0604020202020204" pitchFamily="34" charset="0"/>
                <a:buChar char="•"/>
              </a:pPr>
              <a:r>
                <a:rPr lang="en-US" sz="3600" b="1" dirty="0"/>
                <a:t>Click here to start the application </a:t>
              </a:r>
              <a:endParaRPr lang="en-US" sz="3600" b="1" dirty="0">
                <a:solidFill>
                  <a:srgbClr val="002060"/>
                </a:solidFill>
                <a:latin typeface="+mn-lt"/>
              </a:endParaRPr>
            </a:p>
            <a:p>
              <a:r>
                <a:rPr lang="en-US" sz="3600" dirty="0"/>
                <a:t> </a:t>
              </a:r>
              <a:endParaRPr lang="en-US" sz="36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605CB3E-EC1C-4998-816B-5366A1652752}"/>
              </a:ext>
            </a:extLst>
          </p:cNvPr>
          <p:cNvSpPr/>
          <p:nvPr/>
        </p:nvSpPr>
        <p:spPr>
          <a:xfrm>
            <a:off x="7218168" y="5615843"/>
            <a:ext cx="814754" cy="2886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506" y="559493"/>
            <a:ext cx="11120850" cy="1949116"/>
          </a:xfrm>
        </p:spPr>
        <p:txBody>
          <a:bodyPr/>
          <a:lstStyle/>
          <a:p>
            <a:r>
              <a:rPr lang="en-US" sz="6000" b="1" dirty="0"/>
              <a:t>End of Part 2. </a:t>
            </a:r>
            <a:br>
              <a:rPr lang="en-US" sz="6000" b="1" dirty="0"/>
            </a:br>
            <a:r>
              <a:rPr lang="en-US" sz="4800" b="1" dirty="0"/>
              <a:t>We hope this was helpful. Also check out:</a:t>
            </a:r>
            <a:endParaRPr lang="en-US" sz="6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8C884FE7-C3B0-49E3-B302-D30B981D344D}"/>
              </a:ext>
            </a:extLst>
          </p:cNvPr>
          <p:cNvSpPr txBox="1">
            <a:spLocks/>
          </p:cNvSpPr>
          <p:nvPr/>
        </p:nvSpPr>
        <p:spPr>
          <a:xfrm>
            <a:off x="610768" y="2776438"/>
            <a:ext cx="9599708" cy="130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7" indent="-571500">
              <a:buFont typeface="Arial" panose="020B0604020202020204" pitchFamily="34" charset="0"/>
              <a:buChar char="•"/>
            </a:pPr>
            <a:r>
              <a:rPr lang="en-US" sz="3600" b="1" dirty="0"/>
              <a:t>Part 1: Enrollment and Registration</a:t>
            </a:r>
          </a:p>
          <a:p>
            <a:pPr marL="630237" indent="-571500">
              <a:buFont typeface="Arial" panose="020B0604020202020204" pitchFamily="34" charset="0"/>
              <a:buChar char="•"/>
            </a:pPr>
            <a:r>
              <a:rPr lang="en-US" sz="3600" b="1" dirty="0"/>
              <a:t>Part 3: Staying Informed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B59B15-3AF0-42BC-B2BF-ED4D23901161}"/>
              </a:ext>
            </a:extLst>
          </p:cNvPr>
          <p:cNvSpPr txBox="1">
            <a:spLocks/>
          </p:cNvSpPr>
          <p:nvPr/>
        </p:nvSpPr>
        <p:spPr>
          <a:xfrm>
            <a:off x="309536" y="4349391"/>
            <a:ext cx="11120850" cy="2398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T</a:t>
            </a:r>
            <a:r>
              <a:rPr lang="en-US" sz="3200" b="1" dirty="0"/>
              <a:t>his presentation was brought to you by the Lakeside Cluster Summit Communications Committee.</a:t>
            </a:r>
            <a:br>
              <a:rPr lang="en-US" sz="3200" b="1" dirty="0"/>
            </a:br>
            <a:r>
              <a:rPr lang="en-US" sz="3200" b="1" dirty="0"/>
              <a:t>We are a volunteer organization helping parents in our Henderson Middle and Lakeside High cluster of schools.</a:t>
            </a:r>
            <a:br>
              <a:rPr lang="en-US" sz="3200" b="1" dirty="0"/>
            </a:br>
            <a:r>
              <a:rPr lang="en-US" sz="3200" b="1" dirty="0"/>
              <a:t>Learn more at </a:t>
            </a:r>
            <a:r>
              <a:rPr lang="en-US" sz="3200" b="1" dirty="0">
                <a:hlinkClick r:id="rId4"/>
              </a:rPr>
              <a:t>https://lakesidecluster.weebly.com/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3424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50" y="651824"/>
            <a:ext cx="10782300" cy="1058333"/>
          </a:xfrm>
        </p:spPr>
        <p:txBody>
          <a:bodyPr/>
          <a:lstStyle/>
          <a:p>
            <a:r>
              <a:rPr lang="en-US" sz="6000" b="1" dirty="0"/>
              <a:t>Ways to Get Connected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F4905-8907-4485-89EC-8A4B9E65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855" y="1982531"/>
            <a:ext cx="9985336" cy="3809896"/>
          </a:xfrm>
        </p:spPr>
        <p:txBody>
          <a:bodyPr>
            <a:norm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Chromebook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+mn-lt"/>
              </a:rPr>
              <a:t>Wifi</a:t>
            </a:r>
            <a:r>
              <a:rPr lang="en-US" sz="3600" b="1" dirty="0">
                <a:latin typeface="+mn-lt"/>
              </a:rPr>
              <a:t> hotspot/internet access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School Café account</a:t>
            </a:r>
          </a:p>
          <a:p>
            <a:endParaRPr lang="en-US" sz="3600" b="1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4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5" y="611454"/>
            <a:ext cx="10782300" cy="1058333"/>
          </a:xfrm>
        </p:spPr>
        <p:txBody>
          <a:bodyPr/>
          <a:lstStyle/>
          <a:p>
            <a:r>
              <a:rPr lang="en-US" sz="6000" b="1" dirty="0"/>
              <a:t>Technology Survey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563968" y="2198093"/>
            <a:ext cx="10782300" cy="380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Do you need access to the internet? Does your child need a Chromebook?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Complete this survey to describe your technology needs</a:t>
            </a:r>
            <a:endParaRPr lang="en-US" sz="3600" dirty="0">
              <a:hlinkClick r:id="rId4"/>
            </a:endParaRPr>
          </a:p>
          <a:p>
            <a:r>
              <a:rPr lang="en-US" dirty="0">
                <a:hlinkClick r:id="rId4"/>
              </a:rPr>
              <a:t>https://forms.gle/YLEXNWL9ez2VMnnn9</a:t>
            </a:r>
            <a:endParaRPr lang="en-US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75C0300-6B1F-4071-B9E8-A323124133D5}"/>
              </a:ext>
            </a:extLst>
          </p:cNvPr>
          <p:cNvSpPr/>
          <p:nvPr/>
        </p:nvSpPr>
        <p:spPr>
          <a:xfrm>
            <a:off x="7579895" y="4572000"/>
            <a:ext cx="3585409" cy="1955723"/>
          </a:xfrm>
          <a:prstGeom prst="wedgeEllipseCallout">
            <a:avLst>
              <a:gd name="adj1" fmla="val -161813"/>
              <a:gd name="adj2" fmla="val -41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DeKalb Schools are working to get </a:t>
            </a:r>
            <a:r>
              <a:rPr lang="en-US" sz="2000" b="1" dirty="0" err="1"/>
              <a:t>wifi</a:t>
            </a:r>
            <a:r>
              <a:rPr lang="en-US" sz="2000" b="1" dirty="0"/>
              <a:t> hotspots to eligible students who need 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32735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5" y="611454"/>
            <a:ext cx="10782300" cy="1058333"/>
          </a:xfrm>
        </p:spPr>
        <p:txBody>
          <a:bodyPr/>
          <a:lstStyle/>
          <a:p>
            <a:r>
              <a:rPr lang="en-US" sz="6000" b="1" dirty="0"/>
              <a:t>Chromebooks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F4905-8907-4485-89EC-8A4B9E65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150" y="1942160"/>
            <a:ext cx="9985336" cy="430438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+mn-lt"/>
              </a:rPr>
              <a:t>Get access to a Chromebook if your child does not have one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+mn-lt"/>
              </a:rPr>
              <a:t>Test to make sure it works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+mn-lt"/>
              </a:rPr>
              <a:t>Test student account login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3B46C79C-1FE4-4F60-9A53-4E076262EC1A}"/>
              </a:ext>
            </a:extLst>
          </p:cNvPr>
          <p:cNvSpPr txBox="1">
            <a:spLocks/>
          </p:cNvSpPr>
          <p:nvPr/>
        </p:nvSpPr>
        <p:spPr>
          <a:xfrm>
            <a:off x="330668" y="4740441"/>
            <a:ext cx="10415877" cy="172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Note: Your child does not need to use a Chromebook for virtual learning. But they cannot bring their own device to school when in-person school is in session.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5" y="139828"/>
            <a:ext cx="10782300" cy="1058333"/>
          </a:xfrm>
        </p:spPr>
        <p:txBody>
          <a:bodyPr/>
          <a:lstStyle/>
          <a:p>
            <a:r>
              <a:rPr lang="en-US" sz="6000" b="1" dirty="0"/>
              <a:t>Chromebook Access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573845" y="1198161"/>
            <a:ext cx="10782300" cy="380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All students can receive a Chromebook computer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Complete a user agreement online (English)</a:t>
            </a:r>
            <a:endParaRPr lang="en-US" sz="3600" dirty="0">
              <a:hlinkClick r:id="rId4"/>
            </a:endParaRPr>
          </a:p>
          <a:p>
            <a:r>
              <a:rPr lang="en-US" dirty="0">
                <a:hlinkClick r:id="rId5"/>
              </a:rPr>
              <a:t>https://www.dekalbschoolsga.org/digital-dreamers/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47D69-5BA0-47A6-B14D-1FC5FBCFC0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65" r="765" b="50373"/>
          <a:stretch/>
        </p:blipFill>
        <p:spPr>
          <a:xfrm>
            <a:off x="100201" y="3361680"/>
            <a:ext cx="10714486" cy="298951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7C0EAB0-76AC-4FD1-8D27-72DDC0174E98}"/>
              </a:ext>
            </a:extLst>
          </p:cNvPr>
          <p:cNvSpPr/>
          <p:nvPr/>
        </p:nvSpPr>
        <p:spPr>
          <a:xfrm>
            <a:off x="9699384" y="2825844"/>
            <a:ext cx="2230606" cy="1407349"/>
          </a:xfrm>
          <a:prstGeom prst="wedgeEllipseCallout">
            <a:avLst>
              <a:gd name="adj1" fmla="val -158234"/>
              <a:gd name="adj2" fmla="val 166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Click here for a list of forms in 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33844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11" y="160972"/>
            <a:ext cx="10782301" cy="1058333"/>
          </a:xfrm>
        </p:spPr>
        <p:txBody>
          <a:bodyPr/>
          <a:lstStyle/>
          <a:p>
            <a:r>
              <a:rPr lang="en-US" sz="6000" b="1" dirty="0"/>
              <a:t>Chromebook Distribution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704849" y="1219305"/>
            <a:ext cx="10782301" cy="105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Contact your school about pickup times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306327-80DE-43DC-B4D6-B242B6ED6607}"/>
              </a:ext>
            </a:extLst>
          </p:cNvPr>
          <p:cNvSpPr/>
          <p:nvPr/>
        </p:nvSpPr>
        <p:spPr>
          <a:xfrm>
            <a:off x="5207199" y="2108946"/>
            <a:ext cx="67753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Briarlake Elementary School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Evansdale Elementary School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6"/>
              </a:rPr>
              <a:t>Hawthorne Elementary School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7"/>
              </a:rPr>
              <a:t>Henderson Mill Elementary School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8"/>
              </a:rPr>
              <a:t>Oak Grove Elementary School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9"/>
              </a:rPr>
              <a:t>Pleasantdale Elementary School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10"/>
              </a:rPr>
              <a:t>Sagamore Hills Elementary School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11FAAF-8858-4815-A2EC-D7AFCE257522}"/>
              </a:ext>
            </a:extLst>
          </p:cNvPr>
          <p:cNvSpPr/>
          <p:nvPr/>
        </p:nvSpPr>
        <p:spPr>
          <a:xfrm>
            <a:off x="276718" y="2108946"/>
            <a:ext cx="5276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11"/>
              </a:rPr>
              <a:t>Lakeside High School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12"/>
              </a:rPr>
              <a:t>Henderson Middle 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71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5" y="139828"/>
            <a:ext cx="10782300" cy="1058333"/>
          </a:xfrm>
        </p:spPr>
        <p:txBody>
          <a:bodyPr/>
          <a:lstStyle/>
          <a:p>
            <a:r>
              <a:rPr lang="en-US" sz="6000" b="1" dirty="0"/>
              <a:t>Chromebook Test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573845" y="1524554"/>
            <a:ext cx="10782300" cy="45288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If the computer does not start</a:t>
            </a:r>
          </a:p>
          <a:p>
            <a:pPr marL="1082675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2060"/>
                </a:solidFill>
              </a:rPr>
              <a:t>Request assistance here </a:t>
            </a:r>
            <a:r>
              <a:rPr lang="en-US" sz="3600" dirty="0">
                <a:hlinkClick r:id="rId4"/>
              </a:rPr>
              <a:t>https://www.dekalbschoolsga.org/digital-dreamers/get-assistance/</a:t>
            </a:r>
            <a:endParaRPr lang="en-US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If something is missing or broken</a:t>
            </a:r>
          </a:p>
          <a:p>
            <a:pPr marL="1082675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2060"/>
                </a:solidFill>
              </a:rPr>
              <a:t>Order a replacement here</a:t>
            </a:r>
            <a:endParaRPr lang="en-US" sz="3600" dirty="0">
              <a:hlinkClick r:id="rId5"/>
            </a:endParaRPr>
          </a:p>
          <a:p>
            <a:pPr marL="1035050"/>
            <a:r>
              <a:rPr lang="en-US" dirty="0">
                <a:hlinkClick r:id="rId6"/>
              </a:rPr>
              <a:t>https://appserver.virtucom.com/bga/dekalbaccessory.aspx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6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5" y="139828"/>
            <a:ext cx="10782300" cy="1058333"/>
          </a:xfrm>
        </p:spPr>
        <p:txBody>
          <a:bodyPr/>
          <a:lstStyle/>
          <a:p>
            <a:r>
              <a:rPr lang="en-US" sz="6000" b="1" dirty="0"/>
              <a:t>Chromebook Access Test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573845" y="1515979"/>
            <a:ext cx="10782300" cy="452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Students need to test their Chromebook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4"/>
              </a:rPr>
              <a:t>https://www.dekalbschoolsga.org/virtual-learning-support/</a:t>
            </a:r>
            <a:r>
              <a:rPr lang="en-US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If there are problems with the computer or accessing the student account</a:t>
            </a:r>
          </a:p>
          <a:p>
            <a:pPr marL="1082675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2060"/>
                </a:solidFill>
              </a:rPr>
              <a:t>Request assistance here </a:t>
            </a:r>
            <a:r>
              <a:rPr lang="en-US" sz="3600" dirty="0">
                <a:hlinkClick r:id="rId5"/>
              </a:rPr>
              <a:t>https://www.dekalbschoolsga.org/digital-dreamers/get-assistance/</a:t>
            </a:r>
            <a:endParaRPr lang="en-US" sz="36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9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56F-4DC4-409A-A185-3127EC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5" y="611454"/>
            <a:ext cx="10782300" cy="1058333"/>
          </a:xfrm>
        </p:spPr>
        <p:txBody>
          <a:bodyPr/>
          <a:lstStyle/>
          <a:p>
            <a:r>
              <a:rPr lang="en-US" sz="6000" b="1" dirty="0"/>
              <a:t>School Café Account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0F160-07A7-4571-8B61-CB53365E3845}"/>
              </a:ext>
            </a:extLst>
          </p:cNvPr>
          <p:cNvGrpSpPr/>
          <p:nvPr/>
        </p:nvGrpSpPr>
        <p:grpSpPr>
          <a:xfrm>
            <a:off x="10746545" y="5479682"/>
            <a:ext cx="1367682" cy="1378318"/>
            <a:chOff x="10746545" y="5479682"/>
            <a:chExt cx="1367682" cy="1378318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FABF9076-BEA0-47F5-A9D6-7FCB2194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91" y="5479682"/>
              <a:ext cx="1136331" cy="12173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4F6F-8A6F-49EA-82E4-DCBEBD27DFB2}"/>
                </a:ext>
              </a:extLst>
            </p:cNvPr>
            <p:cNvSpPr txBox="1"/>
            <p:nvPr/>
          </p:nvSpPr>
          <p:spPr>
            <a:xfrm>
              <a:off x="10746545" y="6627168"/>
              <a:ext cx="13676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fornian FB" panose="0207040306080B030204" pitchFamily="18" charset="0"/>
                </a:rPr>
                <a:t>Lakeside Cluster Summit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29A5CE5E-1719-4D10-BE64-EE37EDC9C31F}"/>
              </a:ext>
            </a:extLst>
          </p:cNvPr>
          <p:cNvSpPr txBox="1">
            <a:spLocks/>
          </p:cNvSpPr>
          <p:nvPr/>
        </p:nvSpPr>
        <p:spPr>
          <a:xfrm>
            <a:off x="563968" y="2198092"/>
            <a:ext cx="10486653" cy="4268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855663">
              <a:buFont typeface="Arial" panose="020B0604020202020204" pitchFamily="34" charset="0"/>
              <a:buChar char="•"/>
            </a:pPr>
            <a:r>
              <a:rPr lang="en-US" sz="3900" b="1" dirty="0"/>
              <a:t>Overview: School nutrition website</a:t>
            </a:r>
            <a:endParaRPr lang="en-US" sz="39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3600" dirty="0">
                <a:hlinkClick r:id="rId4"/>
              </a:rPr>
              <a:t>https://www.dekalbschoolsga.org/school-nutrition/</a:t>
            </a:r>
            <a:r>
              <a:rPr lang="en-US" sz="3600" dirty="0"/>
              <a:t> </a:t>
            </a:r>
            <a:endParaRPr lang="en-US" sz="3600" b="1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900" b="1" dirty="0"/>
              <a:t>Prepay for your child’s school lunch when school is open 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3900" b="1" dirty="0"/>
              <a:t>Receive food deliveries when schools are virtual</a:t>
            </a:r>
          </a:p>
          <a:p>
            <a:pPr marL="1949450" indent="-914400">
              <a:buFont typeface="Calibri Light" panose="020F0302020204030204" pitchFamily="34" charset="0"/>
              <a:buChar char="→"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Use School Café to apply for free or reduced lunch delivery </a:t>
            </a:r>
          </a:p>
          <a:p>
            <a:pPr marL="1949450" indent="-914400">
              <a:buFont typeface="Calibri Light" panose="020F0302020204030204" pitchFamily="34" charset="0"/>
              <a:buChar char="→"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Currently receiving free or reduced lunch? Reapply in October</a:t>
            </a:r>
          </a:p>
        </p:txBody>
      </p:sp>
    </p:spTree>
    <p:extLst>
      <p:ext uri="{BB962C8B-B14F-4D97-AF65-F5344CB8AC3E}">
        <p14:creationId xmlns:p14="http://schemas.microsoft.com/office/powerpoint/2010/main" val="35148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391</TotalTime>
  <Words>820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Californian FB</vt:lpstr>
      <vt:lpstr>Wingdings</vt:lpstr>
      <vt:lpstr>Metropolitan</vt:lpstr>
      <vt:lpstr>Getting Started in DeKalb Public School</vt:lpstr>
      <vt:lpstr>Ways to Get Connected  </vt:lpstr>
      <vt:lpstr>Technology Survey</vt:lpstr>
      <vt:lpstr>Chromebooks</vt:lpstr>
      <vt:lpstr>Chromebook Access </vt:lpstr>
      <vt:lpstr>Chromebook Distribution</vt:lpstr>
      <vt:lpstr>Chromebook Test</vt:lpstr>
      <vt:lpstr>Chromebook Access Test</vt:lpstr>
      <vt:lpstr>School Café Account</vt:lpstr>
      <vt:lpstr>School Café Account: Enrolment</vt:lpstr>
      <vt:lpstr>School Café Account Setup</vt:lpstr>
      <vt:lpstr>School Café Free or Reduced Lunch Application</vt:lpstr>
      <vt:lpstr>End of Part 2.  We hope this was helpful. Also check out: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in DeKalb Public School</dc:title>
  <dc:creator>Angelika</dc:creator>
  <cp:lastModifiedBy>Angelika</cp:lastModifiedBy>
  <cp:revision>30</cp:revision>
  <dcterms:created xsi:type="dcterms:W3CDTF">2020-08-09T12:59:02Z</dcterms:created>
  <dcterms:modified xsi:type="dcterms:W3CDTF">2020-08-10T03:24:19Z</dcterms:modified>
</cp:coreProperties>
</file>